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18" r:id="rId2"/>
    <p:sldId id="340" r:id="rId3"/>
    <p:sldId id="343" r:id="rId4"/>
    <p:sldId id="344" r:id="rId5"/>
    <p:sldId id="341" r:id="rId6"/>
    <p:sldId id="342" r:id="rId7"/>
    <p:sldId id="345" r:id="rId8"/>
    <p:sldId id="347" r:id="rId9"/>
    <p:sldId id="349" r:id="rId10"/>
    <p:sldId id="350" r:id="rId11"/>
    <p:sldId id="378" r:id="rId12"/>
    <p:sldId id="351" r:id="rId13"/>
    <p:sldId id="353" r:id="rId14"/>
    <p:sldId id="355" r:id="rId15"/>
    <p:sldId id="356" r:id="rId16"/>
    <p:sldId id="379" r:id="rId17"/>
    <p:sldId id="364" r:id="rId18"/>
    <p:sldId id="365" r:id="rId19"/>
    <p:sldId id="366" r:id="rId20"/>
    <p:sldId id="367" r:id="rId21"/>
    <p:sldId id="368" r:id="rId22"/>
    <p:sldId id="369" r:id="rId23"/>
    <p:sldId id="370" r:id="rId24"/>
    <p:sldId id="383" r:id="rId25"/>
    <p:sldId id="371" r:id="rId26"/>
    <p:sldId id="381" r:id="rId27"/>
    <p:sldId id="372" r:id="rId28"/>
    <p:sldId id="373" r:id="rId29"/>
    <p:sldId id="374" r:id="rId30"/>
    <p:sldId id="377" r:id="rId31"/>
    <p:sldId id="375"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p:scale>
          <a:sx n="95" d="100"/>
          <a:sy n="95" d="100"/>
        </p:scale>
        <p:origin x="-206" y="8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2/10/2023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2/10/2023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2/10/2023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2/10/2023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2/10/2023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2/10/2023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2/10/2023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2/10/2023</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                      Presented By: </a:t>
            </a:r>
            <a:r>
              <a:rPr lang="en-US" b="1" i="1" dirty="0" smtClean="0">
                <a:solidFill>
                  <a:srgbClr val="E05F2C"/>
                </a:solidFill>
              </a:rPr>
              <a:t>Rahul M</a:t>
            </a:r>
            <a:endParaRPr lang="en-US" b="1" i="1" dirty="0">
              <a:solidFill>
                <a:srgbClr val="E05F2C"/>
              </a:solidFill>
            </a:endParaRPr>
          </a:p>
        </p:txBody>
      </p:sp>
      <p:sp>
        <p:nvSpPr>
          <p:cNvPr id="22" name="Title 21">
            <a:extLst>
              <a:ext uri="{FF2B5EF4-FFF2-40B4-BE49-F238E27FC236}">
                <a16:creationId xmlns=""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r>
              <a:rPr lang="en-IN" sz="3600" b="1" i="1" dirty="0">
                <a:solidFill>
                  <a:schemeClr val="accent1">
                    <a:lumMod val="75000"/>
                  </a:schemeClr>
                </a:solidFill>
              </a:rPr>
              <a:t/>
            </a:r>
            <a:br>
              <a:rPr lang="en-IN" sz="3600" b="1" i="1" dirty="0">
                <a:solidFill>
                  <a:schemeClr val="accent1">
                    <a:lumMod val="75000"/>
                  </a:schemeClr>
                </a:solidFill>
              </a:rPr>
            </a:br>
            <a:r>
              <a:rPr lang="en-IN" sz="4400" dirty="0"/>
              <a:t/>
            </a:r>
            <a:br>
              <a:rPr lang="en-IN" sz="4400" dirty="0"/>
            </a:br>
            <a:r>
              <a:rPr lang="en-IN" sz="3600" b="1" dirty="0">
                <a:solidFill>
                  <a:schemeClr val="accent6">
                    <a:lumMod val="75000"/>
                  </a:schemeClr>
                </a:solidFill>
              </a:rPr>
              <a:t>“Used Car Price Prediction”</a:t>
            </a:r>
          </a:p>
        </p:txBody>
      </p:sp>
      <p:sp>
        <p:nvSpPr>
          <p:cNvPr id="48" name="Rectangle 47">
            <a:extLst>
              <a:ext uri="{FF2B5EF4-FFF2-40B4-BE49-F238E27FC236}">
                <a16:creationId xmlns=""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E64B4DE3-FA9C-4DFF-9561-2043E91F9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198" y="2266156"/>
            <a:ext cx="6840760" cy="3467100"/>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can clearly see that there is skewness in most of the columns so we have to treat them using suitable methods.</a:t>
            </a:r>
            <a:endParaRPr lang="en-IN"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Univariate categorical columns</a:t>
            </a:r>
            <a:r>
              <a:rPr lang="en-IN" sz="1800" b="1" u="sng"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IN" sz="1800" dirty="0" smtClean="0"/>
          </a:p>
          <a:p>
            <a:r>
              <a:rPr lang="en-IN" sz="1800" dirty="0" smtClean="0"/>
              <a:t> We can see that most of the dataset consist of petrol cars with a count of 6701 and</a:t>
            </a:r>
          </a:p>
          <a:p>
            <a:pPr lvl="0"/>
            <a:r>
              <a:rPr lang="en-IN" sz="1800" dirty="0" smtClean="0"/>
              <a:t>Then </a:t>
            </a:r>
            <a:r>
              <a:rPr lang="en-IN" sz="1800" dirty="0"/>
              <a:t>in second Diesel having 4210</a:t>
            </a:r>
          </a:p>
          <a:p>
            <a:pPr lvl="0"/>
            <a:r>
              <a:rPr lang="en-IN" sz="1800" dirty="0" err="1" smtClean="0"/>
              <a:t>Cng</a:t>
            </a:r>
            <a:r>
              <a:rPr lang="en-IN" sz="1800" dirty="0" smtClean="0"/>
              <a:t> </a:t>
            </a:r>
            <a:r>
              <a:rPr lang="en-IN" sz="1800" dirty="0"/>
              <a:t>having 227</a:t>
            </a:r>
          </a:p>
          <a:p>
            <a:r>
              <a:rPr lang="en-IN" sz="1800" dirty="0" smtClean="0"/>
              <a:t>Electric </a:t>
            </a:r>
            <a:r>
              <a:rPr lang="en-IN" sz="1800" dirty="0"/>
              <a:t>and </a:t>
            </a:r>
            <a:r>
              <a:rPr lang="en-IN" sz="1800" dirty="0" err="1"/>
              <a:t>Lpg</a:t>
            </a:r>
            <a:r>
              <a:rPr lang="en-IN" sz="1800" dirty="0"/>
              <a:t> are less than 40 in the </a:t>
            </a:r>
            <a:r>
              <a:rPr lang="en-IN" sz="1800" dirty="0" smtClean="0"/>
              <a:t>dataset</a:t>
            </a:r>
          </a:p>
          <a:p>
            <a:r>
              <a:rPr lang="en-US" sz="1800" dirty="0" smtClean="0"/>
              <a:t> </a:t>
            </a:r>
            <a:r>
              <a:rPr lang="en-US" sz="1800" dirty="0"/>
              <a:t>We can see that most of the dataset consist of Manual gear transmission in  cars with a count of 8450 </a:t>
            </a:r>
            <a:r>
              <a:rPr lang="en-US" sz="1800" dirty="0" smtClean="0"/>
              <a:t>and </a:t>
            </a:r>
            <a:r>
              <a:rPr lang="en-US" sz="1800" dirty="0"/>
              <a:t>Automatic having count of 2757</a:t>
            </a:r>
            <a:endParaRPr lang="en-IN" sz="1800" dirty="0"/>
          </a:p>
          <a:p>
            <a:pPr marL="0" indent="0">
              <a:buNone/>
            </a:pPr>
            <a:endParaRPr lang="en-IN" sz="1800" dirty="0"/>
          </a:p>
          <a:p>
            <a:pPr lvl="0"/>
            <a:endParaRPr lang="en-IN" sz="1800" dirty="0" smtClean="0"/>
          </a:p>
          <a:p>
            <a:pPr lvl="0"/>
            <a:endParaRPr lang="en-IN" sz="1800" dirty="0"/>
          </a:p>
          <a:p>
            <a:pPr marL="0" lvl="0" indent="0">
              <a:lnSpc>
                <a:spcPct val="107000"/>
              </a:lnSpc>
              <a:spcBef>
                <a:spcPts val="300"/>
              </a:spcBef>
              <a:spcAft>
                <a:spcPts val="3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Observations:</a:t>
            </a:r>
          </a:p>
        </p:txBody>
      </p:sp>
      <p:sp>
        <p:nvSpPr>
          <p:cNvPr id="3" name="Content Placeholder 2"/>
          <p:cNvSpPr>
            <a:spLocks noGrp="1"/>
          </p:cNvSpPr>
          <p:nvPr>
            <p:ph idx="1"/>
          </p:nvPr>
        </p:nvSpPr>
        <p:spPr/>
        <p:txBody>
          <a:bodyPr/>
          <a:lstStyle/>
          <a:p>
            <a:pPr marL="0" lvl="0" indent="0">
              <a:buNone/>
            </a:pPr>
            <a:r>
              <a:rPr lang="en-IN" b="1" u="sng"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Univariate</a:t>
            </a:r>
            <a:r>
              <a:rPr lang="en-IN"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categorical columns:</a:t>
            </a:r>
            <a:endParaRPr lang="en-IN" dirty="0"/>
          </a:p>
          <a:p>
            <a:r>
              <a:rPr lang="en-US" dirty="0"/>
              <a:t>Most of the data is from Ahmedabad location with a count of 1228 in the </a:t>
            </a:r>
            <a:r>
              <a:rPr lang="en-US" dirty="0" smtClean="0"/>
              <a:t>dataset</a:t>
            </a:r>
          </a:p>
          <a:p>
            <a:r>
              <a:rPr lang="en-US" dirty="0"/>
              <a:t>so the max data is for </a:t>
            </a:r>
            <a:r>
              <a:rPr lang="en-US" dirty="0" err="1"/>
              <a:t>Maruti</a:t>
            </a:r>
            <a:r>
              <a:rPr lang="en-US" dirty="0"/>
              <a:t> cars with a count of 3098 and least </a:t>
            </a:r>
            <a:r>
              <a:rPr lang="en-US" dirty="0" err="1"/>
              <a:t>datacis</a:t>
            </a:r>
            <a:r>
              <a:rPr lang="en-US" dirty="0"/>
              <a:t> for </a:t>
            </a:r>
            <a:r>
              <a:rPr lang="en-US" dirty="0" err="1"/>
              <a:t>Premier,Force,Aston,Ashok,DC</a:t>
            </a:r>
            <a:r>
              <a:rPr lang="en-US" dirty="0"/>
              <a:t> among the </a:t>
            </a:r>
            <a:r>
              <a:rPr lang="en-US" dirty="0" smtClean="0"/>
              <a:t>brands</a:t>
            </a:r>
          </a:p>
          <a:p>
            <a:r>
              <a:rPr lang="en-US" dirty="0"/>
              <a:t>we can see the majority of the cars are having </a:t>
            </a:r>
            <a:r>
              <a:rPr lang="en-US" dirty="0" smtClean="0"/>
              <a:t>5seaters</a:t>
            </a:r>
          </a:p>
          <a:p>
            <a:r>
              <a:rPr lang="en-US" dirty="0"/>
              <a:t>we can observe the max data is for First Owned cars with least data for Fifth Owned cars in the dataset</a:t>
            </a:r>
            <a:endParaRPr lang="en-IN" dirty="0"/>
          </a:p>
        </p:txBody>
      </p:sp>
    </p:spTree>
    <p:extLst>
      <p:ext uri="{BB962C8B-B14F-4D97-AF65-F5344CB8AC3E}">
        <p14:creationId xmlns:p14="http://schemas.microsoft.com/office/powerpoint/2010/main" val="325606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4" name="Picture 3"/>
          <p:cNvPicPr/>
          <p:nvPr/>
        </p:nvPicPr>
        <p:blipFill>
          <a:blip r:embed="rId2"/>
          <a:stretch>
            <a:fillRect/>
          </a:stretch>
        </p:blipFill>
        <p:spPr>
          <a:xfrm>
            <a:off x="1413892" y="1052736"/>
            <a:ext cx="5904656" cy="4876800"/>
          </a:xfrm>
          <a:prstGeom prst="rect">
            <a:avLst/>
          </a:prstGeom>
        </p:spPr>
      </p:pic>
      <p:pic>
        <p:nvPicPr>
          <p:cNvPr id="5" name="Picture 4"/>
          <p:cNvPicPr/>
          <p:nvPr/>
        </p:nvPicPr>
        <p:blipFill>
          <a:blip r:embed="rId3"/>
          <a:stretch>
            <a:fillRect/>
          </a:stretch>
        </p:blipFill>
        <p:spPr>
          <a:xfrm>
            <a:off x="6886500" y="1268760"/>
            <a:ext cx="5731510" cy="1922145"/>
          </a:xfrm>
          <a:prstGeom prst="rect">
            <a:avLst/>
          </a:prstGeom>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Bivariate Vizualization of numerical columns:</a:t>
            </a:r>
          </a:p>
        </p:txBody>
      </p:sp>
      <p:sp>
        <p:nvSpPr>
          <p:cNvPr id="3" name="TextBox 2"/>
          <p:cNvSpPr txBox="1"/>
          <p:nvPr/>
        </p:nvSpPr>
        <p:spPr>
          <a:xfrm>
            <a:off x="1701924" y="1772816"/>
            <a:ext cx="10009112" cy="4801314"/>
          </a:xfrm>
          <a:prstGeom prst="rect">
            <a:avLst/>
          </a:prstGeom>
          <a:noFill/>
        </p:spPr>
        <p:txBody>
          <a:bodyPr wrap="square" rtlCol="0">
            <a:spAutoFit/>
          </a:bodyPr>
          <a:lstStyle/>
          <a:p>
            <a:pPr marL="285750" lvl="0" indent="-285750">
              <a:buFont typeface="Arial" pitchFamily="34" charset="0"/>
              <a:buChar char="•"/>
            </a:pPr>
            <a:r>
              <a:rPr lang="en-IN" dirty="0"/>
              <a:t>we can see increase in price with the manufacturing years increases in the dataset, We can see a linear relationship among the </a:t>
            </a:r>
            <a:r>
              <a:rPr lang="en-IN" dirty="0" err="1"/>
              <a:t>dataset.We</a:t>
            </a:r>
            <a:r>
              <a:rPr lang="en-IN" dirty="0"/>
              <a:t> can see high increase in the </a:t>
            </a:r>
            <a:r>
              <a:rPr lang="en-IN" dirty="0" err="1"/>
              <a:t>numbser</a:t>
            </a:r>
            <a:r>
              <a:rPr lang="en-IN" dirty="0"/>
              <a:t> of cars manufactured from 2015 to 2020 in the dataset</a:t>
            </a:r>
            <a:r>
              <a:rPr lang="en-IN" dirty="0" smtClean="0"/>
              <a:t>.</a:t>
            </a:r>
          </a:p>
          <a:p>
            <a:pPr lvl="0"/>
            <a:endParaRPr lang="en-IN" dirty="0" smtClean="0"/>
          </a:p>
          <a:p>
            <a:pPr marL="285750" lvl="0" indent="-285750">
              <a:buFont typeface="Arial" pitchFamily="34" charset="0"/>
              <a:buChar char="•"/>
            </a:pPr>
            <a:r>
              <a:rPr lang="en-IN" dirty="0" smtClean="0"/>
              <a:t>As </a:t>
            </a:r>
            <a:r>
              <a:rPr lang="en-IN" dirty="0"/>
              <a:t>the car price increases the mileage of the cars are decreasing .We can see high amount of the cars are having min mileage in the dataset with less than 20</a:t>
            </a:r>
            <a:r>
              <a:rPr lang="en-IN" dirty="0" smtClean="0"/>
              <a:t>.</a:t>
            </a:r>
          </a:p>
          <a:p>
            <a:pPr lvl="0"/>
            <a:endParaRPr lang="en-IN" dirty="0"/>
          </a:p>
          <a:p>
            <a:pPr marL="285750" lvl="0" indent="-285750">
              <a:buFont typeface="Arial" pitchFamily="34" charset="0"/>
              <a:buChar char="•"/>
            </a:pPr>
            <a:r>
              <a:rPr lang="en-IN" dirty="0"/>
              <a:t>we can see increase in price with the Displacement in cc increases in the dataset, We can see a linear relationship among the </a:t>
            </a:r>
            <a:r>
              <a:rPr lang="en-IN" dirty="0" err="1"/>
              <a:t>dataset.Max</a:t>
            </a:r>
            <a:r>
              <a:rPr lang="en-IN" dirty="0"/>
              <a:t> dataset is in cars with cc of 2000 in </a:t>
            </a:r>
            <a:r>
              <a:rPr lang="en-IN" dirty="0" err="1"/>
              <a:t>teh</a:t>
            </a:r>
            <a:r>
              <a:rPr lang="en-IN" dirty="0"/>
              <a:t> dataset</a:t>
            </a:r>
            <a:r>
              <a:rPr lang="en-IN" dirty="0" smtClean="0"/>
              <a:t>.</a:t>
            </a:r>
          </a:p>
          <a:p>
            <a:pPr lvl="0"/>
            <a:endParaRPr lang="en-IN" dirty="0"/>
          </a:p>
          <a:p>
            <a:pPr marL="285750" lvl="0" indent="-285750">
              <a:buFont typeface="Arial" pitchFamily="34" charset="0"/>
              <a:buChar char="•"/>
            </a:pPr>
            <a:r>
              <a:rPr lang="en-IN" dirty="0"/>
              <a:t>As the car price increases the </a:t>
            </a:r>
            <a:r>
              <a:rPr lang="en-IN" dirty="0" err="1"/>
              <a:t>kms</a:t>
            </a:r>
            <a:r>
              <a:rPr lang="en-IN" dirty="0"/>
              <a:t> driven by the cars are decreasing .We can see least </a:t>
            </a:r>
            <a:r>
              <a:rPr lang="en-IN" dirty="0" err="1"/>
              <a:t>mk</a:t>
            </a:r>
            <a:r>
              <a:rPr lang="en-IN" dirty="0"/>
              <a:t> driven for high cost cars in the dataset.</a:t>
            </a:r>
          </a:p>
          <a:p>
            <a:endParaRPr lang="en-IN" dirty="0"/>
          </a:p>
          <a:p>
            <a:pPr marL="285750" indent="-285750">
              <a:buFont typeface="Arial" pitchFamily="34" charset="0"/>
              <a:buChar char="•"/>
            </a:pPr>
            <a:r>
              <a:rPr lang="en-US" dirty="0"/>
              <a:t>we can see increase in price with the manufacturing years increases in the dataset, We can see a linear relationship among the dataset.</a:t>
            </a:r>
          </a:p>
          <a:p>
            <a:pPr marL="285750" indent="-285750">
              <a:buFont typeface="Arial" pitchFamily="34" charset="0"/>
              <a:buChar char="•"/>
            </a:pPr>
            <a:r>
              <a:rPr lang="en-US" dirty="0"/>
              <a:t>We can see high increase in the </a:t>
            </a:r>
            <a:r>
              <a:rPr lang="en-US" dirty="0" smtClean="0"/>
              <a:t>number </a:t>
            </a:r>
            <a:r>
              <a:rPr lang="en-US" dirty="0"/>
              <a:t>of cars manufactured from 2015 to 2020 in the dataset.</a:t>
            </a:r>
          </a:p>
          <a:p>
            <a:endParaRPr lang="en-IN" dirty="0"/>
          </a:p>
        </p:txBody>
      </p:sp>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Bivariate Vizualization of categorical columns:</a:t>
            </a:r>
          </a:p>
        </p:txBody>
      </p:sp>
      <p:pic>
        <p:nvPicPr>
          <p:cNvPr id="4" name="Picture 3"/>
          <p:cNvPicPr/>
          <p:nvPr/>
        </p:nvPicPr>
        <p:blipFill>
          <a:blip r:embed="rId2"/>
          <a:stretch>
            <a:fillRect/>
          </a:stretch>
        </p:blipFill>
        <p:spPr>
          <a:xfrm>
            <a:off x="1125860" y="806098"/>
            <a:ext cx="5227454" cy="4783142"/>
          </a:xfrm>
          <a:prstGeom prst="rect">
            <a:avLst/>
          </a:prstGeom>
        </p:spPr>
      </p:pic>
      <p:pic>
        <p:nvPicPr>
          <p:cNvPr id="5" name="Picture 4"/>
          <p:cNvPicPr/>
          <p:nvPr/>
        </p:nvPicPr>
        <p:blipFill>
          <a:blip r:embed="rId3"/>
          <a:stretch>
            <a:fillRect/>
          </a:stretch>
        </p:blipFill>
        <p:spPr>
          <a:xfrm>
            <a:off x="6353314" y="1628800"/>
            <a:ext cx="5731510" cy="4623435"/>
          </a:xfrm>
          <a:prstGeom prst="rect">
            <a:avLst/>
          </a:prstGeom>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lvl="0"/>
            <a:r>
              <a:rPr lang="en-IN" sz="2000" dirty="0" smtClean="0"/>
              <a:t>We </a:t>
            </a:r>
            <a:r>
              <a:rPr lang="en-IN" sz="2000" dirty="0"/>
              <a:t>can see highest car price for the </a:t>
            </a:r>
            <a:r>
              <a:rPr lang="en-IN" sz="2000" dirty="0" err="1"/>
              <a:t>maserati</a:t>
            </a:r>
            <a:r>
              <a:rPr lang="en-IN" sz="2000" dirty="0"/>
              <a:t> brand cars in the dataset and second highest car price for the Lexus brand and least for Bentley among the dataset</a:t>
            </a:r>
          </a:p>
          <a:p>
            <a:pPr lvl="0"/>
            <a:r>
              <a:rPr lang="en-IN" sz="2000" dirty="0"/>
              <a:t>We can see highest car price is for Electric cars among the dataset second highest  price for the Diesel Fuel and  least is for </a:t>
            </a:r>
            <a:r>
              <a:rPr lang="en-IN" sz="2000" dirty="0" err="1"/>
              <a:t>Lpg</a:t>
            </a:r>
            <a:r>
              <a:rPr lang="en-IN" sz="2000" dirty="0"/>
              <a:t> Fuel types</a:t>
            </a:r>
          </a:p>
          <a:p>
            <a:pPr lvl="0"/>
            <a:r>
              <a:rPr lang="en-IN" sz="2000" dirty="0"/>
              <a:t>We can see highest car price is for Automatic transmission in cars among the dataset</a:t>
            </a:r>
          </a:p>
          <a:p>
            <a:pPr lvl="0"/>
            <a:r>
              <a:rPr lang="en-IN" sz="2000" dirty="0"/>
              <a:t>We can see highest car price is for </a:t>
            </a:r>
            <a:r>
              <a:rPr lang="en-IN" sz="2000" dirty="0" err="1"/>
              <a:t>twoseater</a:t>
            </a:r>
            <a:r>
              <a:rPr lang="en-IN" sz="2000" dirty="0"/>
              <a:t> cars among the dataset and second highest car price is for four </a:t>
            </a:r>
            <a:r>
              <a:rPr lang="en-IN" sz="2000" dirty="0" err="1"/>
              <a:t>seater</a:t>
            </a:r>
            <a:r>
              <a:rPr lang="en-IN" sz="2000" dirty="0"/>
              <a:t> cars</a:t>
            </a:r>
          </a:p>
          <a:p>
            <a:pPr lvl="0"/>
            <a:r>
              <a:rPr lang="en-IN" sz="2000" dirty="0"/>
              <a:t>We can see highest car price is for new </a:t>
            </a:r>
            <a:r>
              <a:rPr lang="en-IN" sz="2000" dirty="0" err="1"/>
              <a:t>delhi</a:t>
            </a:r>
            <a:r>
              <a:rPr lang="en-IN" sz="2000" dirty="0"/>
              <a:t> location cars among the dataset and second highest car price is for </a:t>
            </a:r>
            <a:r>
              <a:rPr lang="en-IN" sz="2000" dirty="0" err="1"/>
              <a:t>mumabi</a:t>
            </a:r>
            <a:r>
              <a:rPr lang="en-IN" sz="2000" dirty="0"/>
              <a:t> cars  and least is for </a:t>
            </a:r>
            <a:r>
              <a:rPr lang="en-IN" sz="2000" dirty="0" err="1"/>
              <a:t>virar</a:t>
            </a:r>
            <a:r>
              <a:rPr lang="en-IN" sz="2000" dirty="0"/>
              <a:t> location in the dataset</a:t>
            </a:r>
          </a:p>
          <a:p>
            <a:pPr lvl="0"/>
            <a:r>
              <a:rPr lang="en-IN" sz="2000" dirty="0"/>
              <a:t>We can see that the as the Number of owner ship increases the price decreases and the highest price is for First owned cars</a:t>
            </a:r>
          </a:p>
          <a:p>
            <a:pPr marL="0" lvl="0" indent="0">
              <a:lnSpc>
                <a:spcPct val="107000"/>
              </a:lnSpc>
              <a:spcBef>
                <a:spcPts val="300"/>
              </a:spcBef>
              <a:spcAft>
                <a:spcPts val="300"/>
              </a:spcAft>
              <a:buNone/>
            </a:pP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HeatMap</a:t>
            </a:r>
            <a:endParaRPr lang="en-IN" dirty="0"/>
          </a:p>
        </p:txBody>
      </p:sp>
      <p:pic>
        <p:nvPicPr>
          <p:cNvPr id="4" name="Content Placeholder 3"/>
          <p:cNvPicPr>
            <a:picLocks noGrp="1"/>
          </p:cNvPicPr>
          <p:nvPr>
            <p:ph idx="1"/>
          </p:nvPr>
        </p:nvPicPr>
        <p:blipFill>
          <a:blip r:embed="rId2"/>
          <a:stretch>
            <a:fillRect/>
          </a:stretch>
        </p:blipFill>
        <p:spPr>
          <a:xfrm>
            <a:off x="3142084" y="2204864"/>
            <a:ext cx="5096985" cy="4187825"/>
          </a:xfrm>
          <a:prstGeom prst="rect">
            <a:avLst/>
          </a:prstGeom>
        </p:spPr>
      </p:pic>
    </p:spTree>
    <p:extLst>
      <p:ext uri="{BB962C8B-B14F-4D97-AF65-F5344CB8AC3E}">
        <p14:creationId xmlns:p14="http://schemas.microsoft.com/office/powerpoint/2010/main" val="390359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car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and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a:t>
            </a:r>
            <a:r>
              <a:rPr lang="en-IN" sz="2000" dirty="0">
                <a:latin typeface="Century" panose="02040604050505020304" pitchFamily="18" charset="0"/>
                <a:ea typeface="Calibri" panose="020F0502020204030204" pitchFamily="34" charset="0"/>
                <a:cs typeface="Times New Roman" panose="02020603050405020304" pitchFamily="18" charset="0"/>
              </a:rPr>
              <a:t>Car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cardekho</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Z-score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a:t>
            </a:r>
            <a:r>
              <a:rPr lang="en-IN" sz="1900" dirty="0">
                <a:latin typeface="Century" panose="02040604050505020304" pitchFamily="18" charset="0"/>
                <a:ea typeface="Calibri" panose="020F0502020204030204" pitchFamily="34" charset="0"/>
                <a:cs typeface="Times New Roman" panose="02020603050405020304" pitchFamily="18" charset="0"/>
              </a:rPr>
              <a:t>Car </a:t>
            </a:r>
            <a:r>
              <a:rPr lang="en-IN" sz="1900" dirty="0">
                <a:effectLst/>
                <a:latin typeface="Century" panose="02040604050505020304" pitchFamily="18" charset="0"/>
                <a:ea typeface="Calibri" panose="020F0502020204030204" pitchFamily="34" charset="0"/>
                <a:cs typeface="Times New Roman" panose="02020603050405020304" pitchFamily="18" charset="0"/>
              </a:rPr>
              <a:t>Price was my target and it was a continuous column so this perticular problem was regression problem. And I have used all regression algorithms to build my model. By looking into the difference of r2 score and cross validation score I found DecisionTreeRegressor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BaggingRegressor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Used Car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Used Car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C13519-D125-4B1E-8C24-E27D6090F064}"/>
              </a:ext>
            </a:extLst>
          </p:cNvPr>
          <p:cNvSpPr>
            <a:spLocks noGrp="1"/>
          </p:cNvSpPr>
          <p:nvPr>
            <p:ph type="title"/>
          </p:nvPr>
        </p:nvSpPr>
        <p:spPr/>
        <p:txBody>
          <a:bodyPr/>
          <a:lstStyle/>
          <a:p>
            <a:r>
              <a:rPr lang="en-IN" dirty="0" smtClean="0"/>
              <a:t> </a:t>
            </a:r>
            <a:r>
              <a:rPr lang="en-IN" dirty="0"/>
              <a:t>RandomForestRegressor:</a:t>
            </a:r>
          </a:p>
        </p:txBody>
      </p:sp>
      <p:sp>
        <p:nvSpPr>
          <p:cNvPr id="6" name="TextBox 5">
            <a:extLst>
              <a:ext uri="{FF2B5EF4-FFF2-40B4-BE49-F238E27FC236}">
                <a16:creationId xmlns="" xmlns:a16="http://schemas.microsoft.com/office/drawing/2014/main" id="{9669B99A-4F2B-4175-824D-3B3CBA6CE483}"/>
              </a:ext>
            </a:extLst>
          </p:cNvPr>
          <p:cNvSpPr txBox="1"/>
          <p:nvPr/>
        </p:nvSpPr>
        <p:spPr>
          <a:xfrm>
            <a:off x="1522413" y="5761132"/>
            <a:ext cx="9900591"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95.19%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2.77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530842" y="1628800"/>
            <a:ext cx="5731510" cy="3782060"/>
          </a:xfrm>
          <a:prstGeom prst="rect">
            <a:avLst/>
          </a:prstGeom>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C6FAB6-445A-4000-8F0A-80CDEAAAC6FB}"/>
              </a:ext>
            </a:extLst>
          </p:cNvPr>
          <p:cNvSpPr>
            <a:spLocks noGrp="1"/>
          </p:cNvSpPr>
          <p:nvPr>
            <p:ph type="title"/>
          </p:nvPr>
        </p:nvSpPr>
        <p:spPr/>
        <p:txBody>
          <a:bodyPr/>
          <a:lstStyle/>
          <a:p>
            <a:r>
              <a:rPr lang="en-IN" dirty="0" smtClean="0"/>
              <a:t> </a:t>
            </a:r>
            <a:r>
              <a:rPr lang="en-IN" dirty="0" err="1"/>
              <a:t>XGBRegressor</a:t>
            </a:r>
            <a:r>
              <a:rPr lang="en-IN" dirty="0"/>
              <a:t>:</a:t>
            </a:r>
          </a:p>
        </p:txBody>
      </p:sp>
      <p:sp>
        <p:nvSpPr>
          <p:cNvPr id="6" name="TextBox 5">
            <a:extLst>
              <a:ext uri="{FF2B5EF4-FFF2-40B4-BE49-F238E27FC236}">
                <a16:creationId xmlns="" xmlns:a16="http://schemas.microsoft.com/office/drawing/2014/main" id="{9F41BA82-B4C4-49DB-825E-3885A5215110}"/>
              </a:ext>
            </a:extLst>
          </p:cNvPr>
          <p:cNvSpPr txBox="1"/>
          <p:nvPr/>
        </p:nvSpPr>
        <p:spPr>
          <a:xfrm>
            <a:off x="2133972" y="5949280"/>
            <a:ext cx="9218240" cy="685059"/>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96.08%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3.39%.</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650939" y="1844824"/>
            <a:ext cx="8856984" cy="3924774"/>
          </a:xfrm>
          <a:prstGeom prst="rect">
            <a:avLst/>
          </a:prstGeom>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185DCF-1F74-4789-989D-AE70AC6116D5}"/>
              </a:ext>
            </a:extLst>
          </p:cNvPr>
          <p:cNvSpPr>
            <a:spLocks noGrp="1"/>
          </p:cNvSpPr>
          <p:nvPr>
            <p:ph type="title"/>
          </p:nvPr>
        </p:nvSpPr>
        <p:spPr/>
        <p:txBody>
          <a:bodyPr/>
          <a:lstStyle/>
          <a:p>
            <a:r>
              <a:rPr lang="en-IN" dirty="0" smtClean="0"/>
              <a:t> </a:t>
            </a:r>
            <a:r>
              <a:rPr lang="en-IN" dirty="0" err="1"/>
              <a:t>GradientBoostingRegressor</a:t>
            </a:r>
            <a:r>
              <a:rPr lang="en-IN" dirty="0"/>
              <a:t>:</a:t>
            </a:r>
          </a:p>
        </p:txBody>
      </p:sp>
      <p:sp>
        <p:nvSpPr>
          <p:cNvPr id="6" name="TextBox 5">
            <a:extLst>
              <a:ext uri="{FF2B5EF4-FFF2-40B4-BE49-F238E27FC236}">
                <a16:creationId xmlns="" xmlns:a16="http://schemas.microsoft.com/office/drawing/2014/main" id="{ABF90F64-C4BF-4048-8729-76884961F432}"/>
              </a:ext>
            </a:extLst>
          </p:cNvPr>
          <p:cNvSpPr txBox="1"/>
          <p:nvPr/>
        </p:nvSpPr>
        <p:spPr>
          <a:xfrm>
            <a:off x="2277988" y="5977880"/>
            <a:ext cx="9074224"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smtClean="0">
                <a:latin typeface="Century" panose="02040604050505020304" pitchFamily="18" charset="0"/>
                <a:ea typeface="Calibri" panose="020F0502020204030204" pitchFamily="34" charset="0"/>
                <a:cs typeface="Times New Roman" panose="02020603050405020304" pitchFamily="18" charset="0"/>
              </a:rPr>
              <a:t>88.19</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3.10%.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IN" dirty="0"/>
          </a:p>
        </p:txBody>
      </p:sp>
      <p:pic>
        <p:nvPicPr>
          <p:cNvPr id="7" name="Picture 6"/>
          <p:cNvPicPr/>
          <p:nvPr/>
        </p:nvPicPr>
        <p:blipFill>
          <a:blip r:embed="rId2"/>
          <a:stretch>
            <a:fillRect/>
          </a:stretch>
        </p:blipFill>
        <p:spPr>
          <a:xfrm>
            <a:off x="1485900" y="1988840"/>
            <a:ext cx="5585460" cy="3520440"/>
          </a:xfrm>
          <a:prstGeom prst="rect">
            <a:avLst/>
          </a:prstGeom>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6A9302-59E9-417A-8302-B15076C4ABFD}"/>
              </a:ext>
            </a:extLst>
          </p:cNvPr>
          <p:cNvSpPr>
            <a:spLocks noGrp="1"/>
          </p:cNvSpPr>
          <p:nvPr>
            <p:ph type="title"/>
          </p:nvPr>
        </p:nvSpPr>
        <p:spPr/>
        <p:txBody>
          <a:bodyPr/>
          <a:lstStyle/>
          <a:p>
            <a:r>
              <a:rPr lang="en-IN" dirty="0" smtClean="0"/>
              <a:t> </a:t>
            </a:r>
            <a:r>
              <a:rPr lang="en-IN" dirty="0"/>
              <a:t>DecisionTreeRegressor:</a:t>
            </a:r>
          </a:p>
        </p:txBody>
      </p:sp>
      <p:sp>
        <p:nvSpPr>
          <p:cNvPr id="6" name="TextBox 5">
            <a:extLst>
              <a:ext uri="{FF2B5EF4-FFF2-40B4-BE49-F238E27FC236}">
                <a16:creationId xmlns="" xmlns:a16="http://schemas.microsoft.com/office/drawing/2014/main" id="{2E136A79-3D0B-4B0F-A3F8-1AF810E28A64}"/>
              </a:ext>
            </a:extLst>
          </p:cNvPr>
          <p:cNvSpPr txBox="1"/>
          <p:nvPr/>
        </p:nvSpPr>
        <p:spPr>
          <a:xfrm>
            <a:off x="2061964" y="6093296"/>
            <a:ext cx="9217024"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88.88%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2.76</a:t>
            </a:r>
            <a:r>
              <a:rPr lang="en-IN" sz="1800" dirty="0">
                <a:effectLst/>
                <a:latin typeface="Century" panose="02040604050505020304" pitchFamily="18" charset="0"/>
                <a:ea typeface="Calibri" panose="020F0502020204030204" pitchFamily="34" charset="0"/>
                <a:cs typeface="Times New Roman" panose="02020603050405020304" pitchFamily="18" charset="0"/>
              </a:rPr>
              <a:t>%.</a:t>
            </a:r>
          </a:p>
        </p:txBody>
      </p:sp>
      <p:pic>
        <p:nvPicPr>
          <p:cNvPr id="5" name="Picture 4"/>
          <p:cNvPicPr/>
          <p:nvPr/>
        </p:nvPicPr>
        <p:blipFill>
          <a:blip r:embed="rId2"/>
          <a:stretch>
            <a:fillRect/>
          </a:stretch>
        </p:blipFill>
        <p:spPr>
          <a:xfrm>
            <a:off x="1485900" y="1625828"/>
            <a:ext cx="6984776" cy="4179435"/>
          </a:xfrm>
          <a:prstGeom prst="rect">
            <a:avLst/>
          </a:prstGeom>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6A9302-59E9-417A-8302-B15076C4ABFD}"/>
              </a:ext>
            </a:extLst>
          </p:cNvPr>
          <p:cNvSpPr>
            <a:spLocks noGrp="1"/>
          </p:cNvSpPr>
          <p:nvPr>
            <p:ph type="title"/>
          </p:nvPr>
        </p:nvSpPr>
        <p:spPr/>
        <p:txBody>
          <a:bodyPr/>
          <a:lstStyle/>
          <a:p>
            <a:pPr lvl="0"/>
            <a:r>
              <a:rPr lang="en-IN" dirty="0" smtClean="0"/>
              <a:t> </a:t>
            </a:r>
            <a:r>
              <a:rPr lang="en-IN" dirty="0" err="1" smtClean="0"/>
              <a:t>AdaBoostRegressor</a:t>
            </a:r>
            <a:r>
              <a:rPr lang="en-IN" dirty="0" smtClean="0"/>
              <a:t>:</a:t>
            </a:r>
            <a:endParaRPr lang="en-IN" dirty="0"/>
          </a:p>
        </p:txBody>
      </p:sp>
      <p:sp>
        <p:nvSpPr>
          <p:cNvPr id="6" name="TextBox 5">
            <a:extLst>
              <a:ext uri="{FF2B5EF4-FFF2-40B4-BE49-F238E27FC236}">
                <a16:creationId xmlns="" xmlns:a16="http://schemas.microsoft.com/office/drawing/2014/main" id="{2E136A79-3D0B-4B0F-A3F8-1AF810E28A64}"/>
              </a:ext>
            </a:extLst>
          </p:cNvPr>
          <p:cNvSpPr txBox="1"/>
          <p:nvPr/>
        </p:nvSpPr>
        <p:spPr>
          <a:xfrm>
            <a:off x="2061964" y="6093296"/>
            <a:ext cx="9217024"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t>AdaBoostRegressor</a:t>
            </a:r>
            <a:r>
              <a:rPr lang="en-IN" dirty="0"/>
              <a:t>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is </a:t>
            </a:r>
            <a:r>
              <a:rPr lang="en-IN" sz="1800" dirty="0">
                <a:effectLst/>
                <a:latin typeface="Century" panose="02040604050505020304" pitchFamily="18" charset="0"/>
                <a:ea typeface="Calibri" panose="020F0502020204030204" pitchFamily="34" charset="0"/>
                <a:cs typeface="Times New Roman" panose="02020603050405020304" pitchFamily="18" charset="0"/>
              </a:rPr>
              <a:t>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72.22%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12.04%.</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1485900" y="1672590"/>
            <a:ext cx="6624736" cy="3988658"/>
          </a:xfrm>
          <a:prstGeom prst="rect">
            <a:avLst/>
          </a:prstGeom>
        </p:spPr>
      </p:pic>
    </p:spTree>
    <p:extLst>
      <p:ext uri="{BB962C8B-B14F-4D97-AF65-F5344CB8AC3E}">
        <p14:creationId xmlns:p14="http://schemas.microsoft.com/office/powerpoint/2010/main" val="333349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 </a:t>
            </a:r>
            <a:r>
              <a:rPr lang="en-IN" dirty="0" err="1"/>
              <a:t>KNeighbors</a:t>
            </a:r>
            <a:r>
              <a:rPr lang="en-IN" dirty="0" err="1" smtClean="0"/>
              <a:t>Regressor</a:t>
            </a:r>
            <a:r>
              <a:rPr lang="en-IN" dirty="0"/>
              <a:t>:</a:t>
            </a:r>
          </a:p>
        </p:txBody>
      </p:sp>
      <p:sp>
        <p:nvSpPr>
          <p:cNvPr id="6" name="TextBox 5">
            <a:extLst>
              <a:ext uri="{FF2B5EF4-FFF2-40B4-BE49-F238E27FC236}">
                <a16:creationId xmlns="" xmlns:a16="http://schemas.microsoft.com/office/drawing/2014/main" id="{1135E1A0-B3BE-49B0-9B7F-9B5719E99E70}"/>
              </a:ext>
            </a:extLst>
          </p:cNvPr>
          <p:cNvSpPr txBox="1"/>
          <p:nvPr/>
        </p:nvSpPr>
        <p:spPr>
          <a:xfrm>
            <a:off x="1197867" y="5071492"/>
            <a:ext cx="10621887" cy="167674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t>KNeighbors</a:t>
            </a:r>
            <a:r>
              <a:rPr lang="en-IN" sz="1800" dirty="0" err="1" smtClean="0">
                <a:effectLst/>
                <a:latin typeface="Century" panose="02040604050505020304" pitchFamily="18" charset="0"/>
                <a:ea typeface="Calibri" panose="020F0502020204030204" pitchFamily="34" charset="0"/>
                <a:cs typeface="Times New Roman" panose="02020603050405020304" pitchFamily="18" charset="0"/>
              </a:rPr>
              <a:t>Regressor</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83.04%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2.88%.</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By looking into the difference of r2_score and cross validation score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i</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found DecisionTreeRegressor as the best model with 91.79% r2_score and the difference between r2_score and cross validation score is 2.96%.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413892" y="1196752"/>
            <a:ext cx="5731510" cy="3589655"/>
          </a:xfrm>
          <a:prstGeom prst="rect">
            <a:avLst/>
          </a:prstGeom>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err="1" smtClean="0"/>
              <a:t>ExtraTreesRegressor</a:t>
            </a:r>
            <a:r>
              <a:rPr lang="en-IN" dirty="0" smtClean="0"/>
              <a:t>:</a:t>
            </a:r>
            <a:endParaRPr lang="en-IN" dirty="0"/>
          </a:p>
        </p:txBody>
      </p:sp>
      <p:sp>
        <p:nvSpPr>
          <p:cNvPr id="6" name="TextBox 5">
            <a:extLst>
              <a:ext uri="{FF2B5EF4-FFF2-40B4-BE49-F238E27FC236}">
                <a16:creationId xmlns="" xmlns:a16="http://schemas.microsoft.com/office/drawing/2014/main" id="{1135E1A0-B3BE-49B0-9B7F-9B5719E99E70}"/>
              </a:ext>
            </a:extLst>
          </p:cNvPr>
          <p:cNvSpPr txBox="1"/>
          <p:nvPr/>
        </p:nvSpPr>
        <p:spPr>
          <a:xfrm>
            <a:off x="1197867" y="5071492"/>
            <a:ext cx="10621887"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smtClean="0"/>
              <a:t>ExtraTreesRegressor</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is giving me </a:t>
            </a:r>
            <a:r>
              <a:rPr lang="en-IN" dirty="0" smtClean="0">
                <a:latin typeface="Century" panose="02040604050505020304" pitchFamily="18" charset="0"/>
                <a:ea typeface="Calibri" panose="020F0502020204030204" pitchFamily="34" charset="0"/>
                <a:cs typeface="Times New Roman" panose="02020603050405020304" pitchFamily="18" charset="0"/>
              </a:rPr>
              <a:t>94</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.5%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2.15%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1413892" y="1394308"/>
            <a:ext cx="5265420" cy="3642360"/>
          </a:xfrm>
          <a:prstGeom prst="rect">
            <a:avLst/>
          </a:prstGeom>
        </p:spPr>
      </p:pic>
    </p:spTree>
    <p:extLst>
      <p:ext uri="{BB962C8B-B14F-4D97-AF65-F5344CB8AC3E}">
        <p14:creationId xmlns:p14="http://schemas.microsoft.com/office/powerpoint/2010/main" val="57317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pic>
        <p:nvPicPr>
          <p:cNvPr id="7" name="Content Placeholder 6"/>
          <p:cNvPicPr>
            <a:picLocks noGrp="1"/>
          </p:cNvPicPr>
          <p:nvPr>
            <p:ph idx="1"/>
          </p:nvPr>
        </p:nvPicPr>
        <p:blipFill>
          <a:blip r:embed="rId2"/>
          <a:stretch>
            <a:fillRect/>
          </a:stretch>
        </p:blipFill>
        <p:spPr>
          <a:xfrm>
            <a:off x="2854052" y="1772816"/>
            <a:ext cx="8568952" cy="4896544"/>
          </a:xfrm>
          <a:prstGeom prst="rect">
            <a:avLst/>
          </a:prstGeom>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sp>
        <p:nvSpPr>
          <p:cNvPr id="9" name="TextBox 8">
            <a:extLst>
              <a:ext uri="{FF2B5EF4-FFF2-40B4-BE49-F238E27FC236}">
                <a16:creationId xmlns="" xmlns:a16="http://schemas.microsoft.com/office/drawing/2014/main" id="{33005269-F727-4362-A92C-06D6E19E5867}"/>
              </a:ext>
            </a:extLst>
          </p:cNvPr>
          <p:cNvSpPr txBox="1"/>
          <p:nvPr/>
        </p:nvSpPr>
        <p:spPr>
          <a:xfrm>
            <a:off x="1522411" y="5581601"/>
            <a:ext cx="9900591"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a:t>
            </a:r>
            <a:r>
              <a:rPr lang="en-IN" sz="1800" b="1" dirty="0" err="1" smtClean="0">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after tunning the model with best parameters </a:t>
            </a:r>
            <a:r>
              <a:rPr lang="en-IN" sz="1800" b="1" dirty="0" smtClean="0">
                <a:effectLst/>
                <a:latin typeface="Century" panose="02040604050505020304" pitchFamily="18" charset="0"/>
                <a:ea typeface="Calibri" panose="020F0502020204030204" pitchFamily="34" charset="0"/>
                <a:cs typeface="Times New Roman" panose="02020603050405020304" pitchFamily="18" charset="0"/>
              </a:rPr>
              <a:t> my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model </a:t>
            </a:r>
            <a:r>
              <a:rPr lang="en-IN" sz="1800" b="1" dirty="0" smtClean="0">
                <a:effectLst/>
                <a:latin typeface="Century" panose="02040604050505020304" pitchFamily="18" charset="0"/>
                <a:ea typeface="Calibri" panose="020F0502020204030204" pitchFamily="34" charset="0"/>
                <a:cs typeface="Times New Roman" panose="02020603050405020304" pitchFamily="18" charset="0"/>
              </a:rPr>
              <a:t>accuracy </a:t>
            </a:r>
            <a:r>
              <a:rPr lang="en-IN" sz="1800" b="1" dirty="0" err="1" smtClean="0">
                <a:effectLst/>
                <a:latin typeface="Century" panose="02040604050505020304" pitchFamily="18" charset="0"/>
                <a:ea typeface="Calibri" panose="020F0502020204030204" pitchFamily="34" charset="0"/>
                <a:cs typeface="Times New Roman" panose="02020603050405020304" pitchFamily="18" charset="0"/>
              </a:rPr>
              <a:t>decreased.So</a:t>
            </a:r>
            <a:r>
              <a:rPr lang="en-IN" sz="1800" b="1" dirty="0" smtClean="0">
                <a:effectLst/>
                <a:latin typeface="Century" panose="02040604050505020304" pitchFamily="18" charset="0"/>
                <a:ea typeface="Calibri" panose="020F0502020204030204" pitchFamily="34" charset="0"/>
                <a:cs typeface="Times New Roman" panose="02020603050405020304" pitchFamily="18" charset="0"/>
              </a:rPr>
              <a:t> choosing the model without </a:t>
            </a:r>
            <a:r>
              <a:rPr lang="en-IN" sz="1800" b="1" dirty="0" err="1" smtClean="0">
                <a:effectLst/>
                <a:latin typeface="Century" panose="02040604050505020304" pitchFamily="18" charset="0"/>
                <a:ea typeface="Calibri" panose="020F0502020204030204" pitchFamily="34" charset="0"/>
                <a:cs typeface="Times New Roman" panose="02020603050405020304" pitchFamily="18" charset="0"/>
              </a:rPr>
              <a:t>Hypertuning</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p:cNvPicPr/>
          <p:nvPr/>
        </p:nvPicPr>
        <p:blipFill>
          <a:blip r:embed="rId2"/>
          <a:stretch>
            <a:fillRect/>
          </a:stretch>
        </p:blipFill>
        <p:spPr>
          <a:xfrm>
            <a:off x="1557908" y="1893570"/>
            <a:ext cx="6860604" cy="3070860"/>
          </a:xfrm>
          <a:prstGeom prst="rect">
            <a:avLst/>
          </a:prstGeom>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as </a:t>
            </a:r>
            <a:r>
              <a:rPr lang="en-IN" sz="1800" dirty="0">
                <a:effectLst/>
                <a:latin typeface="Century" panose="02040604050505020304" pitchFamily="18" charset="0"/>
                <a:ea typeface="Calibri" panose="020F0502020204030204" pitchFamily="34" charset="0"/>
                <a:cs typeface="Times New Roman" panose="02020603050405020304" pitchFamily="18" charset="0"/>
              </a:rPr>
              <a:t>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Car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1845940" y="2564904"/>
            <a:ext cx="5731510" cy="1903095"/>
          </a:xfrm>
          <a:prstGeom prst="rect">
            <a:avLst/>
          </a:prstGeom>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 xmlns:a16="http://schemas.microsoft.com/office/drawing/2014/main" id="{E09D721E-6BEE-479A-9984-32A1EC00F53D}"/>
              </a:ext>
            </a:extLst>
          </p:cNvPr>
          <p:cNvSpPr>
            <a:spLocks noGrp="1"/>
          </p:cNvSpPr>
          <p:nvPr>
            <p:ph idx="1"/>
          </p:nvPr>
        </p:nvSpPr>
        <p:spPr>
          <a:xfrm>
            <a:off x="1522413" y="1772816"/>
            <a:ext cx="982979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a:t>
            </a:r>
          </a:p>
          <a:p>
            <a:pPr>
              <a:buFont typeface="Wingdings" panose="05000000000000000000" pitchFamily="2" charset="2"/>
              <a:buChar char="ü"/>
            </a:pPr>
            <a:r>
              <a:rPr lang="en-US" sz="1800" dirty="0">
                <a:latin typeface="Century" panose="02040604050505020304" pitchFamily="18" charset="0"/>
              </a:rPr>
              <a:t>Data Collection Phase: You have to scrape at least 5000 used cars data. You can scrape more data as well, it’s up to you. more the data better the model In this section You need to scrape the data of used cars from websites (</a:t>
            </a:r>
            <a:r>
              <a:rPr lang="en-US" sz="1800" dirty="0" err="1">
                <a:latin typeface="Century" panose="02040604050505020304" pitchFamily="18" charset="0"/>
              </a:rPr>
              <a:t>Olx</a:t>
            </a:r>
            <a:r>
              <a:rPr lang="en-US" sz="1800" dirty="0">
                <a:latin typeface="Century" panose="02040604050505020304" pitchFamily="18" charset="0"/>
              </a:rPr>
              <a:t>, </a:t>
            </a:r>
            <a:r>
              <a:rPr lang="en-US" sz="1800" dirty="0" err="1">
                <a:latin typeface="Century" panose="02040604050505020304" pitchFamily="18" charset="0"/>
              </a:rPr>
              <a:t>cardekho</a:t>
            </a:r>
            <a:r>
              <a:rPr lang="en-US" sz="1800" dirty="0">
                <a:latin typeface="Century" panose="02040604050505020304" pitchFamily="18" charset="0"/>
              </a:rPr>
              <a:t>, Cars24 etc.) You need web scraping for this. You have to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Try to include all types of cars in your data for example- SUV, Sedans, Coupe, minivan, Hatchback.</a:t>
            </a:r>
          </a:p>
          <a:p>
            <a:pPr>
              <a:buFont typeface="Wingdings" panose="05000000000000000000" pitchFamily="2" charset="2"/>
              <a:buChar char="ü"/>
            </a:pPr>
            <a:r>
              <a:rPr lang="en-US" sz="1800" dirty="0">
                <a:latin typeface="Century" panose="02040604050505020304" pitchFamily="18" charset="0"/>
              </a:rPr>
              <a:t>Model Building Phase: After collecting the data, you need to build a machine learning model. Before model building do all data pre-processing steps. Try different models with different hyper parameters and select the best model</a:t>
            </a:r>
          </a:p>
          <a:p>
            <a:pPr>
              <a:buFont typeface="Wingdings" panose="05000000000000000000" pitchFamily="2" charset="2"/>
              <a:buChar char="ü"/>
            </a:pP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sp>
        <p:nvSpPr>
          <p:cNvPr id="6" name="TextBox 5">
            <a:extLst>
              <a:ext uri="{FF2B5EF4-FFF2-40B4-BE49-F238E27FC236}">
                <a16:creationId xmlns="" xmlns:a16="http://schemas.microsoft.com/office/drawing/2014/main"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773932" y="1585595"/>
            <a:ext cx="7186235" cy="3686810"/>
          </a:xfrm>
          <a:prstGeom prst="rect">
            <a:avLst/>
          </a:prstGeom>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 xmlns:a16="http://schemas.microsoft.com/office/drawing/2014/main"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used car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car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car price prediction is still at an early stage. We hope this study has moved a small step ahead in providing some methodological and empirical contributions to online platforms, and presenting an alternative approach to the valuation of used car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used car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pPr>
            <a:r>
              <a:rPr lang="en-IN" sz="2000" dirty="0">
                <a:latin typeface="Century" panose="02040604050505020304" pitchFamily="18" charset="0"/>
              </a:rPr>
              <a:t> </a:t>
            </a: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lots of individuals who are interested in the used car market at some points in their life because they wanted to sell their car or buy a used car. In this process, it’s a big corner to pay too much or sell less than it’s market value.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one of the biggest target group that can be interested in results of this study. If used car sellers better understand what makes a car desirable, what are the important features for a used car, then they may consider this knowledge and offer a better service.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Used Car Price Prediction?</a:t>
            </a:r>
          </a:p>
        </p:txBody>
      </p:sp>
      <p:sp>
        <p:nvSpPr>
          <p:cNvPr id="3" name="Content Placeholder 2">
            <a:extLst>
              <a:ext uri="{FF2B5EF4-FFF2-40B4-BE49-F238E27FC236}">
                <a16:creationId xmlns=""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The increased prices of new cars and the financial incapability of the customers to buy them, Used Car sales are on a </a:t>
            </a:r>
            <a:r>
              <a:rPr lang="en-US" sz="2000" b="1" i="0" dirty="0">
                <a:solidFill>
                  <a:srgbClr val="202124"/>
                </a:solidFill>
                <a:effectLst/>
                <a:latin typeface="Century" panose="02040604050505020304" pitchFamily="18" charset="0"/>
              </a:rPr>
              <a:t>global increase</a:t>
            </a:r>
            <a:r>
              <a:rPr lang="en-US" sz="2000" b="0" i="0" dirty="0">
                <a:solidFill>
                  <a:srgbClr val="202124"/>
                </a:solidFill>
                <a:effectLst/>
                <a:latin typeface="Century" panose="02040604050505020304" pitchFamily="18" charset="0"/>
              </a:rPr>
              <a:t>. Therefore, there is an urgent need for a Used Car Price Prediction system which effectively determines the worthiness of the car using a variety of features.</a:t>
            </a:r>
            <a:endParaRPr lang="en-IN" sz="2000" dirty="0">
              <a:latin typeface="Century" panose="02040604050505020304" pitchFamily="18" charset="0"/>
            </a:endParaRPr>
          </a:p>
        </p:txBody>
      </p:sp>
      <p:pic>
        <p:nvPicPr>
          <p:cNvPr id="8" name="Content Placeholder 7">
            <a:extLst>
              <a:ext uri="{FF2B5EF4-FFF2-40B4-BE49-F238E27FC236}">
                <a16:creationId xmlns="" xmlns:a16="http://schemas.microsoft.com/office/drawing/2014/main" id="{17CFA8C8-6677-40EA-BF56-B324D7E295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6540" y="1971672"/>
            <a:ext cx="4800600" cy="2595419"/>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8D798F-E19B-48AC-B134-262B990D5F66}"/>
              </a:ext>
            </a:extLst>
          </p:cNvPr>
          <p:cNvSpPr>
            <a:spLocks noGrp="1"/>
          </p:cNvSpPr>
          <p:nvPr>
            <p:ph type="title"/>
          </p:nvPr>
        </p:nvSpPr>
        <p:spPr/>
        <p:txBody>
          <a:bodyPr/>
          <a:lstStyle/>
          <a:p>
            <a:r>
              <a:rPr lang="en-IN" dirty="0"/>
              <a:t>Importance of Used Car Price Prediction.</a:t>
            </a:r>
          </a:p>
        </p:txBody>
      </p:sp>
      <p:sp>
        <p:nvSpPr>
          <p:cNvPr id="3" name="Content Placeholder 2">
            <a:extLst>
              <a:ext uri="{FF2B5EF4-FFF2-40B4-BE49-F238E27FC236}">
                <a16:creationId xmlns=""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a:bodyPr>
          <a:lstStyle/>
          <a:p>
            <a:pPr>
              <a:buFont typeface="Wingdings" panose="05000000000000000000" pitchFamily="2" charset="2"/>
              <a:buChar char="ü"/>
            </a:pPr>
            <a:r>
              <a:rPr lang="en-IN" sz="1900" dirty="0">
                <a:latin typeface="Century" panose="02040604050505020304" pitchFamily="18" charset="0"/>
              </a:rPr>
              <a:t> </a:t>
            </a:r>
            <a:r>
              <a:rPr lang="en-IN" sz="19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 prices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There is a need for a used car price prediction system to effectively determine the worthiness of the car using a variety of features. Even though there are websites that offers this service, their prediction method may not be the best. Besides, different models and systems may contribute on predicting power for a used car’s actual market value. It is important to know their actual market value while both buying and selling.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latin typeface="Century" panose="02040604050505020304" pitchFamily="18" charset="0"/>
            </a:endParaRPr>
          </a:p>
        </p:txBody>
      </p:sp>
      <p:pic>
        <p:nvPicPr>
          <p:cNvPr id="8" name="Content Placeholder 7">
            <a:extLst>
              <a:ext uri="{FF2B5EF4-FFF2-40B4-BE49-F238E27FC236}">
                <a16:creationId xmlns="" xmlns:a16="http://schemas.microsoft.com/office/drawing/2014/main" id="{084DB5AD-797A-4791-9C8B-C4F0577A0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80350" y="1916832"/>
            <a:ext cx="3614662" cy="4392487"/>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latin typeface="Century" panose="02040604050505020304" pitchFamily="18" charset="0"/>
                <a:cs typeface="Calibri" panose="020F0502020204030204" pitchFamily="34"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As a first step I have scrapped all the required information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cardekho</a:t>
            </a:r>
            <a:r>
              <a:rPr lang="en-IN" sz="1800" dirty="0">
                <a:effectLst/>
                <a:latin typeface="Century" panose="02040604050505020304" pitchFamily="18" charset="0"/>
                <a:ea typeface="Calibri" panose="020F0502020204030204" pitchFamily="34" charset="0"/>
                <a:cs typeface="Times New Roman" panose="02020603050405020304" pitchFamily="18" charset="0"/>
              </a:rPr>
              <a:t> website.</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imported required libraries and I have imported the dataset which was in excel format. </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18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the dataset and I replaced them using imputation technique.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a:t>
            </a:r>
            <a:r>
              <a:rPr lang="en-IN" sz="1800" dirty="0" smtClean="0">
                <a:effectLst/>
                <a:latin typeface="Century" panose="02040604050505020304" pitchFamily="18" charset="0"/>
                <a:ea typeface="Calibri" panose="020F0502020204030204" pitchFamily="34" charset="0"/>
                <a:cs typeface="Calibri" panose="020F0502020204030204" pitchFamily="34" charset="0"/>
              </a:rPr>
              <a:t>Unnamed:0</a:t>
            </a:r>
            <a:r>
              <a:rPr lang="en-IN" sz="1800" dirty="0" smtClean="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column as I found they are useless.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all the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5AA67E-7C9F-4E66-93A5-3B34B52D1366}"/>
              </a:ext>
            </a:extLst>
          </p:cNvPr>
          <p:cNvSpPr>
            <a:spLocks noGrp="1"/>
          </p:cNvSpPr>
          <p:nvPr>
            <p:ph type="title"/>
          </p:nvPr>
        </p:nvSpPr>
        <p:spPr/>
        <p:txBody>
          <a:bodyPr/>
          <a:lstStyle/>
          <a:p>
            <a:r>
              <a:rPr lang="en-IN" smtClean="0"/>
              <a:t>Univariate Visualization of numerical columns:</a:t>
            </a:r>
            <a:endParaRPr lang="en-IN" dirty="0"/>
          </a:p>
        </p:txBody>
      </p:sp>
      <p:pic>
        <p:nvPicPr>
          <p:cNvPr id="6" name="Content Placeholder 5"/>
          <p:cNvPicPr>
            <a:picLocks noGrp="1"/>
          </p:cNvPicPr>
          <p:nvPr>
            <p:ph idx="1"/>
          </p:nvPr>
        </p:nvPicPr>
        <p:blipFill>
          <a:blip r:embed="rId2"/>
          <a:stretch>
            <a:fillRect/>
          </a:stretch>
        </p:blipFill>
        <p:spPr>
          <a:xfrm>
            <a:off x="2642224" y="2730066"/>
            <a:ext cx="7590178" cy="2690093"/>
          </a:xfrm>
          <a:prstGeom prst="rect">
            <a:avLst/>
          </a:prstGeom>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Univariate Vizualization of Categorical columns:</a:t>
            </a:r>
          </a:p>
        </p:txBody>
      </p:sp>
      <p:pic>
        <p:nvPicPr>
          <p:cNvPr id="13" name="Content Placeholder 12"/>
          <p:cNvPicPr>
            <a:picLocks noGrp="1"/>
          </p:cNvPicPr>
          <p:nvPr>
            <p:ph idx="1"/>
          </p:nvPr>
        </p:nvPicPr>
        <p:blipFill>
          <a:blip r:embed="rId2"/>
          <a:stretch>
            <a:fillRect/>
          </a:stretch>
        </p:blipFill>
        <p:spPr>
          <a:xfrm>
            <a:off x="1269876" y="776379"/>
            <a:ext cx="3240360" cy="2712955"/>
          </a:xfrm>
          <a:prstGeom prst="rect">
            <a:avLst/>
          </a:prstGeom>
        </p:spPr>
      </p:pic>
      <p:pic>
        <p:nvPicPr>
          <p:cNvPr id="14" name="Picture 13"/>
          <p:cNvPicPr/>
          <p:nvPr/>
        </p:nvPicPr>
        <p:blipFill>
          <a:blip r:embed="rId3"/>
          <a:stretch>
            <a:fillRect/>
          </a:stretch>
        </p:blipFill>
        <p:spPr>
          <a:xfrm>
            <a:off x="4294212" y="908721"/>
            <a:ext cx="3528392" cy="2664296"/>
          </a:xfrm>
          <a:prstGeom prst="rect">
            <a:avLst/>
          </a:prstGeom>
        </p:spPr>
      </p:pic>
      <p:pic>
        <p:nvPicPr>
          <p:cNvPr id="15" name="Picture 14"/>
          <p:cNvPicPr/>
          <p:nvPr/>
        </p:nvPicPr>
        <p:blipFill>
          <a:blip r:embed="rId4"/>
          <a:stretch>
            <a:fillRect/>
          </a:stretch>
        </p:blipFill>
        <p:spPr>
          <a:xfrm>
            <a:off x="7399177" y="908721"/>
            <a:ext cx="4320480" cy="2448272"/>
          </a:xfrm>
          <a:prstGeom prst="rect">
            <a:avLst/>
          </a:prstGeom>
        </p:spPr>
      </p:pic>
      <p:pic>
        <p:nvPicPr>
          <p:cNvPr id="16" name="Picture 15"/>
          <p:cNvPicPr/>
          <p:nvPr/>
        </p:nvPicPr>
        <p:blipFill>
          <a:blip r:embed="rId5"/>
          <a:stretch>
            <a:fillRect/>
          </a:stretch>
        </p:blipFill>
        <p:spPr>
          <a:xfrm>
            <a:off x="1341884" y="3356993"/>
            <a:ext cx="4176464" cy="3156585"/>
          </a:xfrm>
          <a:prstGeom prst="rect">
            <a:avLst/>
          </a:prstGeom>
        </p:spPr>
      </p:pic>
      <p:pic>
        <p:nvPicPr>
          <p:cNvPr id="17" name="Picture 16"/>
          <p:cNvPicPr/>
          <p:nvPr/>
        </p:nvPicPr>
        <p:blipFill>
          <a:blip r:embed="rId6"/>
          <a:stretch>
            <a:fillRect/>
          </a:stretch>
        </p:blipFill>
        <p:spPr>
          <a:xfrm>
            <a:off x="8614692" y="3510325"/>
            <a:ext cx="3104965" cy="2834640"/>
          </a:xfrm>
          <a:prstGeom prst="rect">
            <a:avLst/>
          </a:prstGeom>
        </p:spPr>
      </p:pic>
      <p:pic>
        <p:nvPicPr>
          <p:cNvPr id="18" name="Picture 17"/>
          <p:cNvPicPr/>
          <p:nvPr/>
        </p:nvPicPr>
        <p:blipFill>
          <a:blip r:embed="rId7"/>
          <a:stretch>
            <a:fillRect/>
          </a:stretch>
        </p:blipFill>
        <p:spPr>
          <a:xfrm>
            <a:off x="5158308" y="3498293"/>
            <a:ext cx="3781380" cy="2609010"/>
          </a:xfrm>
          <a:prstGeom prst="rect">
            <a:avLst/>
          </a:prstGeom>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489</TotalTime>
  <Words>2193</Words>
  <Application>Microsoft Office PowerPoint</Application>
  <PresentationFormat>Custom</PresentationFormat>
  <Paragraphs>118</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Currency Symbols 16x9</vt:lpstr>
      <vt:lpstr>Project Presentation On  “Used Car Price Prediction”</vt:lpstr>
      <vt:lpstr>Overview:</vt:lpstr>
      <vt:lpstr>Problem Statement:</vt:lpstr>
      <vt:lpstr>Problem Understanding:</vt:lpstr>
      <vt:lpstr>What is Used Car Price Prediction?</vt:lpstr>
      <vt:lpstr>Importance of Used Car Price Prediction.</vt:lpstr>
      <vt:lpstr>Exploratory Data Analysis:</vt:lpstr>
      <vt:lpstr>Univariate Visualization of numerical columns:</vt:lpstr>
      <vt:lpstr>Univariate Vizualization of Categorical columns:</vt:lpstr>
      <vt:lpstr>Observations:</vt:lpstr>
      <vt:lpstr>Observations:</vt:lpstr>
      <vt:lpstr>Bivariate Vizualization of numerical columns:</vt:lpstr>
      <vt:lpstr>Bivariate Vizualization of numerical columns:</vt:lpstr>
      <vt:lpstr>Bivariate Vizualization of categorical columns:</vt:lpstr>
      <vt:lpstr>Observations:</vt:lpstr>
      <vt:lpstr>HeatMap</vt:lpstr>
      <vt:lpstr>Analysis:</vt:lpstr>
      <vt:lpstr>Data Cleaning Steps:</vt:lpstr>
      <vt:lpstr>Model Building:</vt:lpstr>
      <vt:lpstr> RandomForestRegressor:</vt:lpstr>
      <vt:lpstr> XGBRegressor:</vt:lpstr>
      <vt:lpstr> GradientBoostingRegressor:</vt:lpstr>
      <vt:lpstr> DecisionTreeRegressor:</vt:lpstr>
      <vt:lpstr> AdaBoostRegressor:</vt:lpstr>
      <vt:lpstr>v) KNeighborsRegressor:</vt:lpstr>
      <vt:lpstr>ExtraTreesRegressor:</vt:lpstr>
      <vt:lpstr>Hyper Parameter Tunning:</vt:lpstr>
      <vt:lpstr>Hyper Parameter Tunning:</vt:lpstr>
      <vt:lpstr>Saving the model and predictions using saved model:</vt:lpstr>
      <vt:lpstr>Ploting the predicted values v/s actual values: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Rahul</dc:creator>
  <cp:lastModifiedBy>Rahul M</cp:lastModifiedBy>
  <cp:revision>13</cp:revision>
  <dcterms:created xsi:type="dcterms:W3CDTF">2021-10-01T13:22:47Z</dcterms:created>
  <dcterms:modified xsi:type="dcterms:W3CDTF">2023-02-10T14:55:58Z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